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7" r:id="rId3"/>
    <p:sldId id="259" r:id="rId4"/>
    <p:sldId id="270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75" r:id="rId14"/>
    <p:sldId id="271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C07"/>
    <a:srgbClr val="FFAE42"/>
    <a:srgbClr val="22186D"/>
    <a:srgbClr val="41B5FF"/>
    <a:srgbClr val="FF2A64"/>
    <a:srgbClr val="01E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59"/>
    <p:restoredTop sz="94830"/>
  </p:normalViewPr>
  <p:slideViewPr>
    <p:cSldViewPr snapToGrid="0">
      <p:cViewPr varScale="1">
        <p:scale>
          <a:sx n="121" d="100"/>
          <a:sy n="121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C090F-B498-5547-8270-66B75B038043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5A33B-78EE-1040-AEDE-27B5E9F053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39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65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933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92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417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57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35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32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518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3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759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437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10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95A33B-78EE-1040-AEDE-27B5E9F0534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52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3F872-BDBF-84CF-3FA0-5CD507CC9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B7B04B-08B0-A313-1BC3-FD9737988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AE99DA-0330-DF28-2082-F88FD4A9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A601E7-09DC-0F65-E7B2-F951FCC2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101C37-AF69-6D64-A703-FA428FE8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8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0EF946-525F-EF42-735D-DD17039F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693D99-BF1B-4A88-C101-C6A306CD8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127EA-89FF-F38A-10E9-577B7D5D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1B9F6A-A55E-1185-B00C-E6CDD0E3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A1E094-EE21-AA9C-9DB0-269B3EA3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68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94C2016-A27F-47D2-AD51-A9ACCAF9A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99ADAC-FF57-4141-ADEE-9B8640A80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0EAFE5-2509-5461-BFB7-BC477855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2FFCC3-853A-C1BB-FC11-38430700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19116C-7065-4E3E-A364-2B679ECA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78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475A25-BB12-5FCF-C0DE-7B5D2E90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A776EC-50A9-85A9-EB90-BADFEC21B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4281D5-C18C-C2F8-1D67-255DBFA98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37A02A-E587-848F-29A8-4498EF75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1E5E16-0B7F-2698-A158-225BD535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9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1C014-350E-60A2-CE9C-70F6519B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F06529-FF9F-6DA4-FFB1-5F462FA2E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AF4E64-2200-F57D-C1FE-D81972F58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230B6A-B11F-3DD3-0679-23BD1278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2B88A8-8899-1F85-C256-D59A264B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15FBB-4ECD-14AA-A1DC-100AAC09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FB5771-3FEF-981E-2D9B-84E01BD8B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DA3DE1-F5AA-AA7C-C199-5276D72C8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10CABE-96BE-546F-E952-950A58EE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11867F-068E-77F6-6C71-4871E425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36C4D6-F768-DEA4-5F2B-810229F0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08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5BB51B-116C-341F-AD1F-468D9707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B06A7A-E525-FEEA-C4AA-7DC7465C4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D8E18F-C2E5-B4B0-5935-B2257B5B0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54FD1AC-6D37-2AA1-2550-2E87A02C8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78E3D55-ADB5-41F0-ECB5-236F96A02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58866A-C101-7513-3F83-049A7954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D9C26B-2569-8AB6-9217-5F768D44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3E258F-C38E-068B-8268-9BD9DE17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98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69F5F8-39C6-0283-F99A-87B33ABC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9951B3-FD7A-BEF2-68A8-F78B688E0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9127C2-34FE-5690-034F-2C6B29AF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A7AC79-A797-CEE8-01E1-37B598BD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93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0B53871-F003-423B-5F38-DCDD6E34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CD2EE8-BCE4-7A55-F3EC-AF6DA31D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040679-2C61-959D-7CB2-8FB8ECCA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14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9F08AB-D574-40BD-04FE-1F62CCA8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00C024-A27A-B51B-185C-2435956A2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47E3B6-EAD5-A79F-28C4-7DA224393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566550-88C7-1243-F557-B175E1D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80ABB7-5942-5DFB-FD74-78818F5A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7EADD3-3319-36AE-404F-46821829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96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48EA93-E8E5-2F5C-A1AA-5F45D74D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ADF2F14-B128-4801-683D-D77EE2890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5E6F7F-523E-3D46-440D-E85E5DF6A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44946E4-A67C-9996-9D9C-362F621B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3A50AE-9347-8C95-AB72-B525D1AE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D8B58B-4CB5-6719-8895-58597F28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14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530EA57-8948-90AE-3A8B-AD682889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329374-E65E-C8B8-2E21-BA914834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709A02-D472-F157-E1AC-726592E30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91436-E40C-954E-9438-C0A17CDF5384}" type="datetimeFigureOut">
              <a:rPr lang="it-IT" smtClean="0"/>
              <a:t>22/09/23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F29380-5B12-79FE-F9C6-F1861F100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74EBF8-83F6-910F-AF78-4D6A1F991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5D16-5DE0-AF47-B255-977B2F838E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76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A8C328E-BDE4-BF97-F343-95F23479284D}"/>
              </a:ext>
            </a:extLst>
          </p:cNvPr>
          <p:cNvSpPr/>
          <p:nvPr/>
        </p:nvSpPr>
        <p:spPr>
          <a:xfrm>
            <a:off x="-81643" y="-65314"/>
            <a:ext cx="12273643" cy="6923313"/>
          </a:xfrm>
          <a:prstGeom prst="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22186D"/>
              </a:solidFill>
            </a:endParaRPr>
          </a:p>
        </p:txBody>
      </p:sp>
      <p:pic>
        <p:nvPicPr>
          <p:cNvPr id="5" name="Immagine 4" descr="Immagine che contiene testo, schermata, Elementi grafici, Blu elettrico&#10;&#10;Descrizione generata automaticamente">
            <a:extLst>
              <a:ext uri="{FF2B5EF4-FFF2-40B4-BE49-F238E27FC236}">
                <a16:creationId xmlns:a16="http://schemas.microsoft.com/office/drawing/2014/main" id="{E287C073-FB91-7D57-68F0-6CB0E11D8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2" t="39641" r="15244" b="38116"/>
          <a:stretch/>
        </p:blipFill>
        <p:spPr>
          <a:xfrm>
            <a:off x="5715001" y="2804431"/>
            <a:ext cx="2432958" cy="1249136"/>
          </a:xfrm>
          <a:prstGeom prst="rect">
            <a:avLst/>
          </a:prstGeom>
        </p:spPr>
      </p:pic>
      <p:pic>
        <p:nvPicPr>
          <p:cNvPr id="8" name="Immagine 7" descr="Immagine che contiene testo, schermata, Elementi grafici, Blu elettrico&#10;&#10;Descrizione generata automaticamente">
            <a:extLst>
              <a:ext uri="{FF2B5EF4-FFF2-40B4-BE49-F238E27FC236}">
                <a16:creationId xmlns:a16="http://schemas.microsoft.com/office/drawing/2014/main" id="{B40E77FB-29FC-CDAF-CC66-E7685131C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3" t="35436" r="58294" b="34252"/>
          <a:stretch/>
        </p:blipFill>
        <p:spPr>
          <a:xfrm>
            <a:off x="3535136" y="2386117"/>
            <a:ext cx="1975757" cy="20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ria aperta, cielo, pianta, albero&#10;&#10;Descrizione generata automaticamente">
            <a:extLst>
              <a:ext uri="{FF2B5EF4-FFF2-40B4-BE49-F238E27FC236}">
                <a16:creationId xmlns:a16="http://schemas.microsoft.com/office/drawing/2014/main" id="{F90CDD26-86E9-59B1-ED0D-AB2D11B32F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2419090" y="-5018782"/>
            <a:ext cx="15774449" cy="13439617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40" y="522178"/>
            <a:ext cx="10515600" cy="1325563"/>
          </a:xfrm>
        </p:spPr>
        <p:txBody>
          <a:bodyPr/>
          <a:lstStyle/>
          <a:p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Twin: AI vs FEM </a:t>
            </a:r>
            <a:r>
              <a:rPr lang="it-IT" sz="44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Updating</a:t>
            </a:r>
            <a:endParaRPr lang="it-IT" sz="4400" b="1" i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 descr="Immagine che contiene linea, testo, schermata, Rettangolo&#10;&#10;Descrizione generata automaticamente">
            <a:extLst>
              <a:ext uri="{FF2B5EF4-FFF2-40B4-BE49-F238E27FC236}">
                <a16:creationId xmlns:a16="http://schemas.microsoft.com/office/drawing/2014/main" id="{1E65750F-828D-0F31-0392-C40747F6AB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r="1" b="6009"/>
          <a:stretch/>
        </p:blipFill>
        <p:spPr>
          <a:xfrm>
            <a:off x="1135388" y="1933875"/>
            <a:ext cx="3108642" cy="1745336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6" name="Immagine 5" descr="Immagine che contiene schermata, testo, linea, diagramma&#10;&#10;Descrizione generata automaticamente">
            <a:extLst>
              <a:ext uri="{FF2B5EF4-FFF2-40B4-BE49-F238E27FC236}">
                <a16:creationId xmlns:a16="http://schemas.microsoft.com/office/drawing/2014/main" id="{02315442-F836-32E6-7517-AE274514C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426" r="1" b="6100"/>
          <a:stretch/>
        </p:blipFill>
        <p:spPr>
          <a:xfrm>
            <a:off x="1194410" y="4024357"/>
            <a:ext cx="2990598" cy="1961730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1F38AE82-1727-1910-8874-78C5D45B0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14" name="Immagine 13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46BD993C-76D5-FF45-6368-D732CF52FA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8801716" y="3611932"/>
            <a:ext cx="3175000" cy="3175000"/>
          </a:xfrm>
          <a:prstGeom prst="rect">
            <a:avLst/>
          </a:prstGeom>
        </p:spPr>
      </p:pic>
      <p:pic>
        <p:nvPicPr>
          <p:cNvPr id="16" name="Immagine 15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2EF1CA91-3575-F7D7-B855-BA60E661D31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4269294" y="1023372"/>
            <a:ext cx="3175000" cy="3175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4C8106-873A-FA52-9A1F-93626698EC84}"/>
              </a:ext>
            </a:extLst>
          </p:cNvPr>
          <p:cNvSpPr txBox="1"/>
          <p:nvPr/>
        </p:nvSpPr>
        <p:spPr>
          <a:xfrm>
            <a:off x="5541026" y="2155844"/>
            <a:ext cx="52256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 ottenere un gemello digitale migliore, è stato sviluppato un modulo di intelligenza artificiale per ottimizzare i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parametri dei modelli FEM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che tendono a degenerare in base ai dati misurati di strutture reali, al fine di eseguire simulazioni strutturali di alta qualità. </a:t>
            </a: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Questo problema di ottimizzazione è molto studiato allo stato dell'arte e può essere affrontato con il nome di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identificazione FEM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it-IT" b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strada, scena, infrastruttura&#10;&#10;Descrizione generata automaticamente">
            <a:extLst>
              <a:ext uri="{FF2B5EF4-FFF2-40B4-BE49-F238E27FC236}">
                <a16:creationId xmlns:a16="http://schemas.microsoft.com/office/drawing/2014/main" id="{285C4A58-6642-ACF7-E521-7A8ECE73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64" y="575681"/>
            <a:ext cx="9234111" cy="1070592"/>
          </a:xfrm>
        </p:spPr>
        <p:txBody>
          <a:bodyPr>
            <a:noAutofit/>
          </a:bodyPr>
          <a:lstStyle/>
          <a:p>
            <a:r>
              <a:rPr lang="it-IT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Study: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RFI - Rete Ferroviaria italiana</a:t>
            </a:r>
            <a:endParaRPr lang="it-IT" b="1" i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magine 3" descr="Immagine che contiene testo, mappa, diagramma, schermata&#10;&#10;Descrizione generata automaticamente">
            <a:extLst>
              <a:ext uri="{FF2B5EF4-FFF2-40B4-BE49-F238E27FC236}">
                <a16:creationId xmlns:a16="http://schemas.microsoft.com/office/drawing/2014/main" id="{916C71A9-D193-E40B-01DE-589090F1F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69" y="2126490"/>
            <a:ext cx="2382439" cy="2605020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6" name="Immagine 5" descr="Immagine che contiene testo, schermata, numero, software&#10;&#10;Descrizione generata automaticamente">
            <a:extLst>
              <a:ext uri="{FF2B5EF4-FFF2-40B4-BE49-F238E27FC236}">
                <a16:creationId xmlns:a16="http://schemas.microsoft.com/office/drawing/2014/main" id="{93BEFB23-EFBF-8B79-7391-6A06BBD92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709" y="3778061"/>
            <a:ext cx="3241306" cy="2320815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13" name="Immagine 12" descr="Immagine che contiene testo, Carattere, numero, software&#10;&#10;Descrizione generata automaticamente">
            <a:extLst>
              <a:ext uri="{FF2B5EF4-FFF2-40B4-BE49-F238E27FC236}">
                <a16:creationId xmlns:a16="http://schemas.microsoft.com/office/drawing/2014/main" id="{14D48F63-142A-0552-D971-8EEDF3770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710" y="1812224"/>
            <a:ext cx="3261632" cy="1679696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15" name="Immagine 14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5673ED64-943A-14DB-3128-6C07473F9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006" y="2146973"/>
            <a:ext cx="2924002" cy="2605019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822FA504-4242-1C2E-0D04-6CB9BAD58C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erba, pianta, albero&#10;&#10;Descrizione generata automaticamente">
            <a:extLst>
              <a:ext uri="{FF2B5EF4-FFF2-40B4-BE49-F238E27FC236}">
                <a16:creationId xmlns:a16="http://schemas.microsoft.com/office/drawing/2014/main" id="{28BFC5BA-1144-79C0-1E60-A328375EC7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4422727" y="-1863042"/>
            <a:ext cx="16947246" cy="9452562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10">
            <a:extLst>
              <a:ext uri="{FF2B5EF4-FFF2-40B4-BE49-F238E27FC236}">
                <a16:creationId xmlns:a16="http://schemas.microsoft.com/office/drawing/2014/main" id="{3EB310FD-16BF-B1DE-4091-745A9284BAD4}"/>
              </a:ext>
            </a:extLst>
          </p:cNvPr>
          <p:cNvSpPr txBox="1">
            <a:spLocks/>
          </p:cNvSpPr>
          <p:nvPr/>
        </p:nvSpPr>
        <p:spPr>
          <a:xfrm>
            <a:off x="308709" y="556613"/>
            <a:ext cx="10911741" cy="90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Study: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 - Consorzio Autostrade Siciliane</a:t>
            </a:r>
          </a:p>
        </p:txBody>
      </p:sp>
      <p:pic>
        <p:nvPicPr>
          <p:cNvPr id="5" name="map">
            <a:hlinkClick r:id="" action="ppaction://media"/>
            <a:extLst>
              <a:ext uri="{FF2B5EF4-FFF2-40B4-BE49-F238E27FC236}">
                <a16:creationId xmlns:a16="http://schemas.microsoft.com/office/drawing/2014/main" id="{72B52E11-34EE-9D69-0B4C-04D2FD356E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68.5087"/>
                </p14:media>
              </p:ext>
            </p:extLst>
          </p:nvPr>
        </p:nvPicPr>
        <p:blipFill rotWithShape="1">
          <a:blip r:embed="rId6"/>
          <a:srcRect t="7579"/>
          <a:stretch/>
        </p:blipFill>
        <p:spPr>
          <a:xfrm>
            <a:off x="1794508" y="1609443"/>
            <a:ext cx="8443083" cy="4194199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4B2E8EEB-1861-E652-38A5-0F224D1F48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aria aperta, montagna, cielo, nuvola&#10;&#10;Descrizione generata automaticamente">
            <a:extLst>
              <a:ext uri="{FF2B5EF4-FFF2-40B4-BE49-F238E27FC236}">
                <a16:creationId xmlns:a16="http://schemas.microsoft.com/office/drawing/2014/main" id="{C3FAD99D-63AE-C9B6-F7DA-B05FF52CEA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-1472754" y="-2574395"/>
            <a:ext cx="17966467" cy="9432395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0">
            <a:extLst>
              <a:ext uri="{FF2B5EF4-FFF2-40B4-BE49-F238E27FC236}">
                <a16:creationId xmlns:a16="http://schemas.microsoft.com/office/drawing/2014/main" id="{350C0DC8-A86F-A744-B437-EDFF1DE458BB}"/>
              </a:ext>
            </a:extLst>
          </p:cNvPr>
          <p:cNvSpPr txBox="1">
            <a:spLocks/>
          </p:cNvSpPr>
          <p:nvPr/>
        </p:nvSpPr>
        <p:spPr>
          <a:xfrm>
            <a:off x="669073" y="570411"/>
            <a:ext cx="7868437" cy="89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b="1" i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decisionTable1_1">
            <a:hlinkClick r:id="" action="ppaction://media"/>
            <a:extLst>
              <a:ext uri="{FF2B5EF4-FFF2-40B4-BE49-F238E27FC236}">
                <a16:creationId xmlns:a16="http://schemas.microsoft.com/office/drawing/2014/main" id="{099DE07D-29A3-DD06-9F4F-6DD870A818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74.3182"/>
                </p14:media>
              </p:ext>
            </p:extLst>
          </p:nvPr>
        </p:nvPicPr>
        <p:blipFill rotWithShape="1">
          <a:blip r:embed="rId6"/>
          <a:srcRect t="8086" r="23370" b="29695"/>
          <a:stretch/>
        </p:blipFill>
        <p:spPr>
          <a:xfrm>
            <a:off x="1292463" y="1674601"/>
            <a:ext cx="9607074" cy="4192743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E83C7F-EEBE-D105-33E8-6C7E4B75C934}"/>
              </a:ext>
            </a:extLst>
          </p:cNvPr>
          <p:cNvSpPr txBox="1"/>
          <p:nvPr/>
        </p:nvSpPr>
        <p:spPr>
          <a:xfrm>
            <a:off x="381742" y="624867"/>
            <a:ext cx="114285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Study: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 - Consorzio Autostrade Siciliane</a:t>
            </a:r>
          </a:p>
        </p:txBody>
      </p:sp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F6261543-7FF2-9431-B231-5FFFEC46A7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ria aperta, cielo, strada, Autostrada&#10;&#10;Descrizione generata automaticamente">
            <a:extLst>
              <a:ext uri="{FF2B5EF4-FFF2-40B4-BE49-F238E27FC236}">
                <a16:creationId xmlns:a16="http://schemas.microsoft.com/office/drawing/2014/main" id="{6785C63A-2E0A-6955-2542-7F5688C65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218628" y="-149289"/>
            <a:ext cx="12525706" cy="7097900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0">
            <a:extLst>
              <a:ext uri="{FF2B5EF4-FFF2-40B4-BE49-F238E27FC236}">
                <a16:creationId xmlns:a16="http://schemas.microsoft.com/office/drawing/2014/main" id="{6EB82343-A71E-AA1B-7B9B-A5B6CD3C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96" y="446257"/>
            <a:ext cx="10515600" cy="1325563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Study: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 - Consorzio Autostrade Siciliane</a:t>
            </a:r>
            <a:endParaRPr lang="it-IT" sz="4400" b="1" i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D07EAD-D08C-1323-DEFD-704B9BA20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586"/>
          <a:stretch/>
        </p:blipFill>
        <p:spPr>
          <a:xfrm>
            <a:off x="6725697" y="4140694"/>
            <a:ext cx="4625099" cy="1501284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B24584C-C99B-6643-00BD-80AED3DE7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208" y="1871873"/>
            <a:ext cx="4332379" cy="1999868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0D872E2B-6530-38A1-7B72-82936035F7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3" name="Immagine 2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24FF6C98-50AF-29C3-4C7D-0C55B5F645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3613208" y="4143394"/>
            <a:ext cx="3175000" cy="3175000"/>
          </a:xfrm>
          <a:prstGeom prst="rect">
            <a:avLst/>
          </a:prstGeom>
        </p:spPr>
      </p:pic>
      <p:pic>
        <p:nvPicPr>
          <p:cNvPr id="10" name="Immagine 9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E7B70202-8E9F-9B69-9554-16B1DF936D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-618614" y="712096"/>
            <a:ext cx="3175000" cy="3175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DA1EA1-AD02-4010-38EA-70335DB80D1E}"/>
              </a:ext>
            </a:extLst>
          </p:cNvPr>
          <p:cNvSpPr txBox="1"/>
          <p:nvPr/>
        </p:nvSpPr>
        <p:spPr>
          <a:xfrm>
            <a:off x="672854" y="1886582"/>
            <a:ext cx="50157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Un'applicazione di EWS</a:t>
            </a: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modelli di reti neurali ricorrenti vengono utilizzati per eseguire una previsione. L'obiettivo di questi modelli è quello di prevedere la risposta di un sistema monitorato, a partire da dati </a:t>
            </a:r>
            <a:r>
              <a:rPr lang="it-IT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istorizzati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o, in alcuni casi, con altri tipi di dati, come i dati di previsione correlati ai dati target. </a:t>
            </a: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nostri modelli di previsione mirano a facilitare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lavoro dei decisori umani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per ridurre il rischio di prendere decisioni sbagliate e supportare quelle giuste con strumenti costruiti ad hoc sulla struttura monitorata.</a:t>
            </a:r>
          </a:p>
        </p:txBody>
      </p:sp>
    </p:spTree>
    <p:extLst>
      <p:ext uri="{BB962C8B-B14F-4D97-AF65-F5344CB8AC3E}">
        <p14:creationId xmlns:p14="http://schemas.microsoft.com/office/powerpoint/2010/main" val="1239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cielo, ponte, ponte sospeso&#10;&#10;Descrizione generata automaticamente">
            <a:extLst>
              <a:ext uri="{FF2B5EF4-FFF2-40B4-BE49-F238E27FC236}">
                <a16:creationId xmlns:a16="http://schemas.microsoft.com/office/drawing/2014/main" id="{4F63E25B-4BAB-FF65-3E77-65DAFB4814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632386"/>
            <a:ext cx="12192000" cy="8122771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0C83F7D-5C21-BFA4-C37D-B67EDEEA305E}"/>
              </a:ext>
            </a:extLst>
          </p:cNvPr>
          <p:cNvCxnSpPr>
            <a:cxnSpLocks/>
          </p:cNvCxnSpPr>
          <p:nvPr/>
        </p:nvCxnSpPr>
        <p:spPr>
          <a:xfrm flipH="1" flipV="1">
            <a:off x="2904611" y="1663087"/>
            <a:ext cx="1404307" cy="793354"/>
          </a:xfrm>
          <a:prstGeom prst="straightConnector1">
            <a:avLst/>
          </a:prstGeom>
          <a:ln w="22225">
            <a:solidFill>
              <a:srgbClr val="22186D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F125170-A3DE-CBEA-2A09-55322824D353}"/>
              </a:ext>
            </a:extLst>
          </p:cNvPr>
          <p:cNvCxnSpPr>
            <a:cxnSpLocks/>
          </p:cNvCxnSpPr>
          <p:nvPr/>
        </p:nvCxnSpPr>
        <p:spPr>
          <a:xfrm flipV="1">
            <a:off x="7545015" y="1529531"/>
            <a:ext cx="1346253" cy="997931"/>
          </a:xfrm>
          <a:prstGeom prst="straightConnector1">
            <a:avLst/>
          </a:prstGeom>
          <a:ln w="22225">
            <a:solidFill>
              <a:srgbClr val="22186D">
                <a:alpha val="7001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2A8D1EC-6259-0E97-F957-AEF15A91F8CC}"/>
              </a:ext>
            </a:extLst>
          </p:cNvPr>
          <p:cNvCxnSpPr>
            <a:cxnSpLocks/>
          </p:cNvCxnSpPr>
          <p:nvPr/>
        </p:nvCxnSpPr>
        <p:spPr>
          <a:xfrm flipV="1">
            <a:off x="8149764" y="3130601"/>
            <a:ext cx="980010" cy="431"/>
          </a:xfrm>
          <a:prstGeom prst="straightConnector1">
            <a:avLst/>
          </a:prstGeom>
          <a:ln w="22225">
            <a:solidFill>
              <a:srgbClr val="22186D">
                <a:alpha val="7001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AF0C881-E4E7-0E87-3E6E-E26BE7F71310}"/>
              </a:ext>
            </a:extLst>
          </p:cNvPr>
          <p:cNvCxnSpPr>
            <a:cxnSpLocks/>
          </p:cNvCxnSpPr>
          <p:nvPr/>
        </p:nvCxnSpPr>
        <p:spPr>
          <a:xfrm>
            <a:off x="7715250" y="3880627"/>
            <a:ext cx="1016022" cy="973760"/>
          </a:xfrm>
          <a:prstGeom prst="straightConnector1">
            <a:avLst/>
          </a:prstGeom>
          <a:ln w="22225">
            <a:solidFill>
              <a:srgbClr val="22186D">
                <a:alpha val="7001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22B42D0-44F5-4777-76F5-A61EB723DC0E}"/>
              </a:ext>
            </a:extLst>
          </p:cNvPr>
          <p:cNvCxnSpPr>
            <a:cxnSpLocks/>
          </p:cNvCxnSpPr>
          <p:nvPr/>
        </p:nvCxnSpPr>
        <p:spPr>
          <a:xfrm flipH="1">
            <a:off x="3381071" y="3866977"/>
            <a:ext cx="1095680" cy="1082358"/>
          </a:xfrm>
          <a:prstGeom prst="straightConnector1">
            <a:avLst/>
          </a:prstGeom>
          <a:ln w="22225">
            <a:solidFill>
              <a:srgbClr val="22186D">
                <a:alpha val="6981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720401E6-9F9A-E186-A4FE-08CF07029C57}"/>
              </a:ext>
            </a:extLst>
          </p:cNvPr>
          <p:cNvCxnSpPr>
            <a:cxnSpLocks/>
          </p:cNvCxnSpPr>
          <p:nvPr/>
        </p:nvCxnSpPr>
        <p:spPr>
          <a:xfrm flipH="1" flipV="1">
            <a:off x="2743195" y="3095524"/>
            <a:ext cx="1185716" cy="6841"/>
          </a:xfrm>
          <a:prstGeom prst="straightConnector1">
            <a:avLst/>
          </a:prstGeom>
          <a:ln w="22225">
            <a:solidFill>
              <a:srgbClr val="22186D">
                <a:alpha val="6981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0BD609B3-BB7E-B7D9-284F-AFA244B20C4F}"/>
              </a:ext>
            </a:extLst>
          </p:cNvPr>
          <p:cNvSpPr txBox="1">
            <a:spLocks/>
          </p:cNvSpPr>
          <p:nvPr/>
        </p:nvSpPr>
        <p:spPr>
          <a:xfrm>
            <a:off x="1394769" y="4956176"/>
            <a:ext cx="1963296" cy="1025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igital</a:t>
            </a:r>
          </a:p>
          <a:p>
            <a:pPr algn="ctr"/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953C64-39FB-F1FE-1A4B-55F48140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9372"/>
            <a:ext cx="12192000" cy="890639"/>
          </a:xfrm>
        </p:spPr>
        <p:txBody>
          <a:bodyPr/>
          <a:lstStyle/>
          <a:p>
            <a:pPr algn="ctr"/>
            <a:r>
              <a:rPr lang="it-IT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DAM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85DEAF7-012A-3317-7762-4C4868029752}"/>
              </a:ext>
            </a:extLst>
          </p:cNvPr>
          <p:cNvSpPr txBox="1">
            <a:spLocks/>
          </p:cNvSpPr>
          <p:nvPr/>
        </p:nvSpPr>
        <p:spPr>
          <a:xfrm>
            <a:off x="8371414" y="5041307"/>
            <a:ext cx="3260749" cy="954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it-IT" sz="3200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ocument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anagement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ystem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E1478F9-1643-2419-C5C6-53A58C62B622}"/>
              </a:ext>
            </a:extLst>
          </p:cNvPr>
          <p:cNvSpPr txBox="1">
            <a:spLocks/>
          </p:cNvSpPr>
          <p:nvPr/>
        </p:nvSpPr>
        <p:spPr>
          <a:xfrm>
            <a:off x="9117908" y="2640950"/>
            <a:ext cx="2393145" cy="1039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it-IT" sz="3200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arly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arning</a:t>
            </a:r>
          </a:p>
          <a:p>
            <a:pPr algn="ctr"/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ystem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9F62754-00EA-8FA0-7DD8-868B32CFFB91}"/>
              </a:ext>
            </a:extLst>
          </p:cNvPr>
          <p:cNvSpPr txBox="1">
            <a:spLocks/>
          </p:cNvSpPr>
          <p:nvPr/>
        </p:nvSpPr>
        <p:spPr>
          <a:xfrm>
            <a:off x="8690807" y="701207"/>
            <a:ext cx="3247348" cy="1389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it-IT" sz="3200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tructural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ealth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onitoring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B21900A-884E-A290-1154-28E318F73BCE}"/>
              </a:ext>
            </a:extLst>
          </p:cNvPr>
          <p:cNvSpPr txBox="1">
            <a:spLocks/>
          </p:cNvSpPr>
          <p:nvPr/>
        </p:nvSpPr>
        <p:spPr>
          <a:xfrm>
            <a:off x="385666" y="934179"/>
            <a:ext cx="3207849" cy="759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ridge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anagement </a:t>
            </a:r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ystem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3AEC560-63E0-7A1A-A13F-A584767BD5B5}"/>
              </a:ext>
            </a:extLst>
          </p:cNvPr>
          <p:cNvSpPr txBox="1">
            <a:spLocks/>
          </p:cNvSpPr>
          <p:nvPr/>
        </p:nvSpPr>
        <p:spPr>
          <a:xfrm>
            <a:off x="537820" y="2456441"/>
            <a:ext cx="2283609" cy="1291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it-IT" sz="3200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sset </a:t>
            </a:r>
            <a:r>
              <a:rPr lang="it-IT" sz="32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</a:t>
            </a:r>
            <a:r>
              <a:rPr lang="it-IT" sz="3200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egistry</a:t>
            </a:r>
            <a:endParaRPr lang="it-IT" sz="3200" i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Immagine 10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088157C8-63A2-8492-96B1-D66BFBC51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14" name="Immagine 13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DCF2D576-6BD9-8E55-65B0-19561272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614303" y="2341978"/>
            <a:ext cx="2018728" cy="2018728"/>
          </a:xfrm>
          <a:prstGeom prst="rect">
            <a:avLst/>
          </a:prstGeom>
        </p:spPr>
      </p:pic>
      <p:pic>
        <p:nvPicPr>
          <p:cNvPr id="17" name="Immagine 16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83EE8300-2BBD-0089-92F1-20B579B801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508887" y="2021938"/>
            <a:ext cx="2113656" cy="21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0" grpId="0"/>
      <p:bldP spid="8" grpId="0"/>
      <p:bldP spid="6" grpId="0"/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cielo, edificio, erba&#10;&#10;Descrizione generata automaticamente">
            <a:extLst>
              <a:ext uri="{FF2B5EF4-FFF2-40B4-BE49-F238E27FC236}">
                <a16:creationId xmlns:a16="http://schemas.microsoft.com/office/drawing/2014/main" id="{368334FB-841F-908D-1037-6ABD07609E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923924"/>
            <a:ext cx="12192000" cy="870585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35" y="540451"/>
            <a:ext cx="10515600" cy="1325563"/>
          </a:xfrm>
        </p:spPr>
        <p:txBody>
          <a:bodyPr/>
          <a:lstStyle/>
          <a:p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Asset </a:t>
            </a:r>
            <a:r>
              <a:rPr lang="it-IT" sz="44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Registry</a:t>
            </a:r>
            <a:endParaRPr lang="it-IT" sz="4400" b="1" i="1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Immagine 17" descr="Immagine che contiene testo, mappa, schermata&#10;&#10;Descrizione generata automaticamente">
            <a:extLst>
              <a:ext uri="{FF2B5EF4-FFF2-40B4-BE49-F238E27FC236}">
                <a16:creationId xmlns:a16="http://schemas.microsoft.com/office/drawing/2014/main" id="{719C21AC-A734-D766-430C-AE37058C3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35" y="1783023"/>
            <a:ext cx="11100838" cy="227085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D05A0200-FDAB-82E6-E7F2-828DEE06C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3" name="Immagine 2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7AB1A381-93D4-6891-F228-FD9BE09F68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7934440" y="4231706"/>
            <a:ext cx="3175000" cy="3175000"/>
          </a:xfrm>
          <a:prstGeom prst="rect">
            <a:avLst/>
          </a:prstGeom>
        </p:spPr>
      </p:pic>
      <p:pic>
        <p:nvPicPr>
          <p:cNvPr id="5" name="Immagine 4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7A200096-B92B-48A3-5106-7A00550E01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458521" y="3565639"/>
            <a:ext cx="3175000" cy="31750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51D03D1-82B4-5DD7-7B54-25E9A423EAA2}"/>
              </a:ext>
            </a:extLst>
          </p:cNvPr>
          <p:cNvSpPr txBox="1"/>
          <p:nvPr/>
        </p:nvSpPr>
        <p:spPr>
          <a:xfrm>
            <a:off x="847095" y="4711302"/>
            <a:ext cx="9069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DAM (Digital Asset Management)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è una piattaforma software progettata e sviluppata da AC2 per gestire qualsiasi infrastruttura a 360 gradi; può essere adattata a qualsiasi contesto di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 degli asset 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come ponti, viadotti, gallerie, ma anche in contesti come frane e rischio idrogeologico.</a:t>
            </a:r>
          </a:p>
        </p:txBody>
      </p:sp>
    </p:spTree>
    <p:extLst>
      <p:ext uri="{BB962C8B-B14F-4D97-AF65-F5344CB8AC3E}">
        <p14:creationId xmlns:p14="http://schemas.microsoft.com/office/powerpoint/2010/main" val="36519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montagna, infrastruttura, Guardrail&#10;&#10;Descrizione generata automaticamente">
            <a:extLst>
              <a:ext uri="{FF2B5EF4-FFF2-40B4-BE49-F238E27FC236}">
                <a16:creationId xmlns:a16="http://schemas.microsoft.com/office/drawing/2014/main" id="{D0C799DC-6F0B-D07E-8101-FB16228B6D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74705" y="-46567"/>
            <a:ext cx="12266705" cy="6951133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2" y="547193"/>
            <a:ext cx="10515600" cy="1325563"/>
          </a:xfrm>
        </p:spPr>
        <p:txBody>
          <a:bodyPr/>
          <a:lstStyle/>
          <a:p>
            <a:r>
              <a:rPr lang="it-IT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BMS </a:t>
            </a:r>
            <a:r>
              <a:rPr lang="it-IT" sz="28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Bridge Management System</a:t>
            </a:r>
            <a:endParaRPr lang="it-IT" sz="2800" dirty="0"/>
          </a:p>
        </p:txBody>
      </p:sp>
      <p:pic>
        <p:nvPicPr>
          <p:cNvPr id="2" name="Immagine 1" descr="Immagine che contiene testo, linea, Carattere, numero&#10;&#10;Descrizione generata automaticamente">
            <a:extLst>
              <a:ext uri="{FF2B5EF4-FFF2-40B4-BE49-F238E27FC236}">
                <a16:creationId xmlns:a16="http://schemas.microsoft.com/office/drawing/2014/main" id="{DDC69D2B-BD77-D70C-0AAA-858CC39BE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42" y="1788174"/>
            <a:ext cx="10973982" cy="1868974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3" name="Immagine 2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EB228CB2-A4C2-A9F9-4DCD-E4BFC02AA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5" name="Immagine 4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460DD59B-2295-93AB-448A-39C907268A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804771" y="3251200"/>
            <a:ext cx="3175000" cy="3175000"/>
          </a:xfrm>
          <a:prstGeom prst="rect">
            <a:avLst/>
          </a:prstGeom>
        </p:spPr>
      </p:pic>
      <p:pic>
        <p:nvPicPr>
          <p:cNvPr id="8" name="Immagine 7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3121CAF9-3559-F686-ACA7-0FD0E95BF6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598564" y="3112589"/>
            <a:ext cx="3175000" cy="3175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C16CD1-875D-9D69-29CA-27D1324B5F64}"/>
              </a:ext>
            </a:extLst>
          </p:cNvPr>
          <p:cNvSpPr txBox="1"/>
          <p:nvPr/>
        </p:nvSpPr>
        <p:spPr>
          <a:xfrm>
            <a:off x="838199" y="4238424"/>
            <a:ext cx="9804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modulo BMS consente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l'acquisizione dei dati su piattaforma mobile 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la gestione delle informazioni per il rilevamento dei difetti strutturali dell'asset;</a:t>
            </a:r>
          </a:p>
        </p:txBody>
      </p:sp>
    </p:spTree>
    <p:extLst>
      <p:ext uri="{BB962C8B-B14F-4D97-AF65-F5344CB8AC3E}">
        <p14:creationId xmlns:p14="http://schemas.microsoft.com/office/powerpoint/2010/main" val="251827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cielo, erba, Ponte in cemento&#10;&#10;Descrizione generata automaticamente">
            <a:extLst>
              <a:ext uri="{FF2B5EF4-FFF2-40B4-BE49-F238E27FC236}">
                <a16:creationId xmlns:a16="http://schemas.microsoft.com/office/drawing/2014/main" id="{31BC827B-C32B-7EB8-4878-6332DA9268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724803"/>
            <a:ext cx="12192000" cy="7582803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11" y="545146"/>
            <a:ext cx="10515600" cy="1325563"/>
          </a:xfrm>
        </p:spPr>
        <p:txBody>
          <a:bodyPr/>
          <a:lstStyle/>
          <a:p>
            <a:r>
              <a:rPr lang="en-GB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BMS </a:t>
            </a:r>
            <a:r>
              <a:rPr lang="en-GB" sz="28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Bridge Management System</a:t>
            </a:r>
            <a:endParaRPr lang="en-GB" sz="2800" dirty="0"/>
          </a:p>
        </p:txBody>
      </p:sp>
      <p:pic>
        <p:nvPicPr>
          <p:cNvPr id="3" name="Immagine 2" descr="Immagine che contiene testo, numero, linea, Carattere&#10;&#10;Descrizione generata automaticamente">
            <a:extLst>
              <a:ext uri="{FF2B5EF4-FFF2-40B4-BE49-F238E27FC236}">
                <a16:creationId xmlns:a16="http://schemas.microsoft.com/office/drawing/2014/main" id="{EC474CEE-F045-AE45-CB21-144CF338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11" y="1778237"/>
            <a:ext cx="8556020" cy="2748484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2D3D0BCC-CD6B-106C-EFDE-E1C1E569A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5" name="Immagine 4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E2B4E3D7-2D13-C4F6-0648-2E6E4E15DD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038255" y="4394015"/>
            <a:ext cx="3175000" cy="3175000"/>
          </a:xfrm>
          <a:prstGeom prst="rect">
            <a:avLst/>
          </a:prstGeom>
        </p:spPr>
      </p:pic>
      <p:pic>
        <p:nvPicPr>
          <p:cNvPr id="8" name="Immagine 7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8991D6E4-CA73-837C-9810-DC48DB2352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481128" y="3948800"/>
            <a:ext cx="3175000" cy="3175000"/>
          </a:xfrm>
          <a:prstGeom prst="rect">
            <a:avLst/>
          </a:prstGeom>
        </p:spPr>
      </p:pic>
      <p:pic>
        <p:nvPicPr>
          <p:cNvPr id="10" name="Immagine 9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C7A3FF2F-57E3-DFA4-819D-00C41A771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481128" y="3955132"/>
            <a:ext cx="3175000" cy="3175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2DC8C0-9B6E-7FBB-A804-AAC4A1F4508A}"/>
              </a:ext>
            </a:extLst>
          </p:cNvPr>
          <p:cNvSpPr txBox="1"/>
          <p:nvPr/>
        </p:nvSpPr>
        <p:spPr>
          <a:xfrm>
            <a:off x="838200" y="5104642"/>
            <a:ext cx="90557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implementa anche i processi di valutazione automatica della classe di rischio (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 dei rischi e piano di manutenzione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</a:t>
            </a:r>
          </a:p>
          <a:p>
            <a:br>
              <a:rPr lang="it-IT" sz="1200" dirty="0">
                <a:solidFill>
                  <a:srgbClr val="22186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it-IT" sz="1200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"(come da Linee Guida Ponti del Ministero delle Infrastrutture e dei Trasporti)".</a:t>
            </a:r>
          </a:p>
        </p:txBody>
      </p:sp>
    </p:spTree>
    <p:extLst>
      <p:ext uri="{BB962C8B-B14F-4D97-AF65-F5344CB8AC3E}">
        <p14:creationId xmlns:p14="http://schemas.microsoft.com/office/powerpoint/2010/main" val="32192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aria aperta, tunnel, infrastruttura, ponte&#10;&#10;Descrizione generata automaticamente">
            <a:extLst>
              <a:ext uri="{FF2B5EF4-FFF2-40B4-BE49-F238E27FC236}">
                <a16:creationId xmlns:a16="http://schemas.microsoft.com/office/drawing/2014/main" id="{3F2B8FD8-4568-C295-87D1-1A769D68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2563091" y="-42064"/>
            <a:ext cx="14755091" cy="6858000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40" y="559893"/>
            <a:ext cx="10515600" cy="1325563"/>
          </a:xfrm>
        </p:spPr>
        <p:txBody>
          <a:bodyPr/>
          <a:lstStyle/>
          <a:p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SHM </a:t>
            </a:r>
            <a:r>
              <a:rPr lang="it-IT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8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Structural</a:t>
            </a:r>
            <a:r>
              <a:rPr lang="it-IT" sz="28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Health Monitoring</a:t>
            </a:r>
            <a:endParaRPr lang="it-IT" sz="2800" dirty="0"/>
          </a:p>
        </p:txBody>
      </p:sp>
      <p:pic>
        <p:nvPicPr>
          <p:cNvPr id="3" name="Immagine 2" descr="Immagine che contiene linea, diagramma, Diagramma, schermata&#10;&#10;Descrizione generata automaticamente">
            <a:extLst>
              <a:ext uri="{FF2B5EF4-FFF2-40B4-BE49-F238E27FC236}">
                <a16:creationId xmlns:a16="http://schemas.microsoft.com/office/drawing/2014/main" id="{FA3891BC-51C3-184D-75F8-9724F162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245" y="1726740"/>
            <a:ext cx="6030632" cy="2969330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C308D092-6892-9F33-6553-17D64D1BC1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5" name="Immagine 4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9A6A7A11-35EB-8C77-F38F-4598C75BEC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391868" y="4111796"/>
            <a:ext cx="3175000" cy="3175000"/>
          </a:xfrm>
          <a:prstGeom prst="rect">
            <a:avLst/>
          </a:prstGeom>
        </p:spPr>
      </p:pic>
      <p:pic>
        <p:nvPicPr>
          <p:cNvPr id="6" name="Immagine 5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D2A8D989-D8A4-AFED-06D5-DE2CD32E14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250262" y="752699"/>
            <a:ext cx="3175000" cy="3175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664E45-41E1-F887-A64F-B9BA21E99CE6}"/>
              </a:ext>
            </a:extLst>
          </p:cNvPr>
          <p:cNvSpPr txBox="1"/>
          <p:nvPr/>
        </p:nvSpPr>
        <p:spPr>
          <a:xfrm>
            <a:off x="1038741" y="1885456"/>
            <a:ext cx="42391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monitoraggio strutturale è un processo di caratterizzazione dell'asset attraverso l'elaborazione dei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parametri fisici misurati. </a:t>
            </a: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Ogni sensore è associato a uno o più cruscotti personalizzabili per l'analisi dei dati misurati (in tempo reale e storici). </a:t>
            </a: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dati misurati possono essere elaborati anche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attraverso algoritmi di Intelligenza Artificiale 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 la creazione di un ”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Twin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179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edificio, erba, Ponte in cemento&#10;&#10;Descrizione generata automaticamente">
            <a:extLst>
              <a:ext uri="{FF2B5EF4-FFF2-40B4-BE49-F238E27FC236}">
                <a16:creationId xmlns:a16="http://schemas.microsoft.com/office/drawing/2014/main" id="{9949D94C-10CC-FA83-83F5-6C206F26B2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-2226384"/>
            <a:ext cx="12282495" cy="9463946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40" y="541797"/>
            <a:ext cx="10515600" cy="1325563"/>
          </a:xfrm>
        </p:spPr>
        <p:txBody>
          <a:bodyPr/>
          <a:lstStyle/>
          <a:p>
            <a:r>
              <a:rPr lang="it-IT" sz="44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</a:t>
            </a:r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Warning</a:t>
            </a:r>
          </a:p>
        </p:txBody>
      </p:sp>
      <p:pic>
        <p:nvPicPr>
          <p:cNvPr id="12" name="Immagine 11" descr="Immagine che contiene diagramma, testo, linea, Diagramma&#10;&#10;Descrizione generata automaticamente">
            <a:extLst>
              <a:ext uri="{FF2B5EF4-FFF2-40B4-BE49-F238E27FC236}">
                <a16:creationId xmlns:a16="http://schemas.microsoft.com/office/drawing/2014/main" id="{DA091CBC-C2D1-E02C-0C8A-E38C2DB03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511" y="1577624"/>
            <a:ext cx="6184220" cy="2992533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2" name="Immagine 1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7A4F6EC8-E14F-4E6B-083C-93CCE9A63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3" name="Immagine 2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39E549E0-F4BF-66F6-55C3-A1AC6598D1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2921000" y="3413201"/>
            <a:ext cx="3175000" cy="3175000"/>
          </a:xfrm>
          <a:prstGeom prst="rect">
            <a:avLst/>
          </a:prstGeom>
        </p:spPr>
      </p:pic>
      <p:pic>
        <p:nvPicPr>
          <p:cNvPr id="5" name="Immagine 4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CC203054-DA65-9B3A-D378-E7624994B9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340867" y="854220"/>
            <a:ext cx="3175000" cy="3175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C8715E-CEF1-24BF-1B24-7D829A45C1C6}"/>
              </a:ext>
            </a:extLst>
          </p:cNvPr>
          <p:cNvSpPr txBox="1"/>
          <p:nvPr/>
        </p:nvSpPr>
        <p:spPr>
          <a:xfrm>
            <a:off x="958697" y="1999427"/>
            <a:ext cx="4086639" cy="3139321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L'</a:t>
            </a:r>
            <a:r>
              <a:rPr lang="it-IT" b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Warning System (EWS)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rappresenta l'insieme delle capacità necessarie per generare e diffondere informazioni di allarme tempestive e significative.</a:t>
            </a: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sistema di allarme consente una gestione efficace e puntuale degli allarmi, annunciati su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più canali di comunicazione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come SMS, Push, Mail, PEC, ecc.</a:t>
            </a:r>
          </a:p>
        </p:txBody>
      </p:sp>
    </p:spTree>
    <p:extLst>
      <p:ext uri="{BB962C8B-B14F-4D97-AF65-F5344CB8AC3E}">
        <p14:creationId xmlns:p14="http://schemas.microsoft.com/office/powerpoint/2010/main" val="26058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aria aperta, cielo, erba, Ponte in cemento&#10;&#10;Descrizione generata automaticamente">
            <a:extLst>
              <a:ext uri="{FF2B5EF4-FFF2-40B4-BE49-F238E27FC236}">
                <a16:creationId xmlns:a16="http://schemas.microsoft.com/office/drawing/2014/main" id="{FB575AEB-81EE-EBC7-AEAC-11F4397842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" y="-635001"/>
            <a:ext cx="12390407" cy="8260271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12" y="523710"/>
            <a:ext cx="10515600" cy="1325563"/>
          </a:xfrm>
        </p:spPr>
        <p:txBody>
          <a:bodyPr/>
          <a:lstStyle/>
          <a:p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DMS  </a:t>
            </a:r>
            <a:r>
              <a:rPr lang="it-IT" sz="2800" b="1" i="1" dirty="0" err="1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</a:t>
            </a:r>
            <a:r>
              <a:rPr lang="it-IT" sz="28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Management System</a:t>
            </a:r>
          </a:p>
        </p:txBody>
      </p:sp>
      <p:pic>
        <p:nvPicPr>
          <p:cNvPr id="4" name="Immagine 3" descr="Immagine che contiene testo, diagramma, software, schermata&#10;&#10;Descrizione generata automaticamente">
            <a:extLst>
              <a:ext uri="{FF2B5EF4-FFF2-40B4-BE49-F238E27FC236}">
                <a16:creationId xmlns:a16="http://schemas.microsoft.com/office/drawing/2014/main" id="{68AF61D9-FCD0-49C4-F601-9375667DF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26" y="1786052"/>
            <a:ext cx="5706351" cy="4051679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5" name="Immagine 4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8CAFC7B5-4C69-C718-B7BF-CD3A7F211D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6" name="Immagine 5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51D00740-FEC2-A407-AF2F-EC100918F6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215406" y="4021665"/>
            <a:ext cx="3175000" cy="3175000"/>
          </a:xfrm>
          <a:prstGeom prst="rect">
            <a:avLst/>
          </a:prstGeom>
        </p:spPr>
      </p:pic>
      <p:pic>
        <p:nvPicPr>
          <p:cNvPr id="8" name="Immagine 7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D60209CA-D165-D9E3-B595-70CFBA7493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5907167" y="634124"/>
            <a:ext cx="3175000" cy="3175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9A7EBE-CE2C-753F-CDE6-C39285857189}"/>
              </a:ext>
            </a:extLst>
          </p:cNvPr>
          <p:cNvSpPr txBox="1"/>
          <p:nvPr/>
        </p:nvSpPr>
        <p:spPr>
          <a:xfrm>
            <a:off x="7296987" y="1773495"/>
            <a:ext cx="39155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sistema offre un potente sistema di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gestione documentale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un motore di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flessibile per ottimizzare tutti i flussi di lavoro associati all'asset e ai suoi componenti (come la gestione dei piani di manutenzione). </a:t>
            </a:r>
          </a:p>
          <a:p>
            <a:endParaRPr lang="it-IT" dirty="0">
              <a:solidFill>
                <a:srgbClr val="22186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È possibile archiviare i documenti tecnici e amministrativi di ogni asset e di ogni sotto elemento, come il </a:t>
            </a:r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libretto dell'asset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fondamentale per la manutenzione ordinaria e straordinaria.</a:t>
            </a:r>
          </a:p>
        </p:txBody>
      </p:sp>
    </p:spTree>
    <p:extLst>
      <p:ext uri="{BB962C8B-B14F-4D97-AF65-F5344CB8AC3E}">
        <p14:creationId xmlns:p14="http://schemas.microsoft.com/office/powerpoint/2010/main" val="5288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strada, albero, infrastruttura&#10;&#10;Descrizione generata automaticamente">
            <a:extLst>
              <a:ext uri="{FF2B5EF4-FFF2-40B4-BE49-F238E27FC236}">
                <a16:creationId xmlns:a16="http://schemas.microsoft.com/office/drawing/2014/main" id="{AFA25AC7-0A94-8CEB-E434-051690679E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007693" y="-448599"/>
            <a:ext cx="14207386" cy="7022969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BEAD61-7043-76E8-C478-96FC8FB679F9}"/>
              </a:ext>
            </a:extLst>
          </p:cNvPr>
          <p:cNvSpPr/>
          <p:nvPr/>
        </p:nvSpPr>
        <p:spPr>
          <a:xfrm>
            <a:off x="-198407" y="-349394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8583FE4-C0D1-E103-EFA3-F20A2947198E}"/>
              </a:ext>
            </a:extLst>
          </p:cNvPr>
          <p:cNvSpPr/>
          <p:nvPr/>
        </p:nvSpPr>
        <p:spPr>
          <a:xfrm>
            <a:off x="838200" y="6478438"/>
            <a:ext cx="11552207" cy="759124"/>
          </a:xfrm>
          <a:prstGeom prst="roundRect">
            <a:avLst/>
          </a:prstGeom>
          <a:solidFill>
            <a:srgbClr val="2218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28B120AF-2075-2F29-BADE-48493E90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29" y="543880"/>
            <a:ext cx="10515600" cy="1325563"/>
          </a:xfrm>
        </p:spPr>
        <p:txBody>
          <a:bodyPr/>
          <a:lstStyle/>
          <a:p>
            <a:r>
              <a:rPr lang="it-IT" sz="4400" b="1" i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Digital Twin</a:t>
            </a:r>
          </a:p>
        </p:txBody>
      </p:sp>
      <p:pic>
        <p:nvPicPr>
          <p:cNvPr id="2" name="DigitalTwin">
            <a:hlinkClick r:id="" action="ppaction://media"/>
            <a:extLst>
              <a:ext uri="{FF2B5EF4-FFF2-40B4-BE49-F238E27FC236}">
                <a16:creationId xmlns:a16="http://schemas.microsoft.com/office/drawing/2014/main" id="{9DC4D0DB-DE09-8AFC-EBCC-2BB94F4B5C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5.4563"/>
                </p14:media>
              </p:ext>
            </p:extLst>
          </p:nvPr>
        </p:nvPicPr>
        <p:blipFill rotWithShape="1">
          <a:blip r:embed="rId6"/>
          <a:srcRect l="5" t="9791" r="5" b="-1678"/>
          <a:stretch/>
        </p:blipFill>
        <p:spPr>
          <a:xfrm>
            <a:off x="4516905" y="1761034"/>
            <a:ext cx="7490482" cy="3699752"/>
          </a:xfrm>
          <a:prstGeom prst="rect">
            <a:avLst/>
          </a:prstGeom>
          <a:ln w="38100">
            <a:solidFill>
              <a:srgbClr val="22186D"/>
            </a:solidFill>
          </a:ln>
        </p:spPr>
      </p:pic>
      <p:pic>
        <p:nvPicPr>
          <p:cNvPr id="4" name="Immagine 3" descr="Immagine che contiene schermata, Elementi grafici, Policromia, logo&#10;&#10;Descrizione generata automaticamente">
            <a:extLst>
              <a:ext uri="{FF2B5EF4-FFF2-40B4-BE49-F238E27FC236}">
                <a16:creationId xmlns:a16="http://schemas.microsoft.com/office/drawing/2014/main" id="{8845E5CA-A058-404B-0115-59D73079D6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2147" t="32064" r="32147" b="29580"/>
          <a:stretch/>
        </p:blipFill>
        <p:spPr>
          <a:xfrm>
            <a:off x="10119870" y="5981515"/>
            <a:ext cx="1979140" cy="759124"/>
          </a:xfrm>
          <a:prstGeom prst="rect">
            <a:avLst/>
          </a:prstGeom>
        </p:spPr>
      </p:pic>
      <p:pic>
        <p:nvPicPr>
          <p:cNvPr id="5" name="Immagine 4" descr="Immagine che contiene Elementi grafici, schermata, grafica, simbolo&#10;&#10;Descrizione generata automaticamente">
            <a:extLst>
              <a:ext uri="{FF2B5EF4-FFF2-40B4-BE49-F238E27FC236}">
                <a16:creationId xmlns:a16="http://schemas.microsoft.com/office/drawing/2014/main" id="{D82C87C0-F842-66E2-E3C7-F54B1E5A73F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963675" y="3220747"/>
            <a:ext cx="3175000" cy="3175000"/>
          </a:xfrm>
          <a:prstGeom prst="rect">
            <a:avLst/>
          </a:prstGeom>
        </p:spPr>
      </p:pic>
      <p:pic>
        <p:nvPicPr>
          <p:cNvPr id="8" name="Immagine 7" descr="Immagine che contiene Elementi grafici, grafica, schermata, design&#10;&#10;Descrizione generata automaticamente">
            <a:extLst>
              <a:ext uri="{FF2B5EF4-FFF2-40B4-BE49-F238E27FC236}">
                <a16:creationId xmlns:a16="http://schemas.microsoft.com/office/drawing/2014/main" id="{FBBB49EE-1585-5A2E-9088-FEEC9FD06A9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-315759" y="968713"/>
            <a:ext cx="3175000" cy="3175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E775F0-6540-0A23-668D-4D1BE300884D}"/>
              </a:ext>
            </a:extLst>
          </p:cNvPr>
          <p:cNvSpPr txBox="1"/>
          <p:nvPr/>
        </p:nvSpPr>
        <p:spPr>
          <a:xfrm>
            <a:off x="1026429" y="2115384"/>
            <a:ext cx="29102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 BIM (Building Information Model)</a:t>
            </a:r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diventa l'elemento centrale per navigare nell'asset, localizzare i sensori e i componenti fondamentali per la caratterizzazione e il monitoraggio. </a:t>
            </a:r>
          </a:p>
          <a:p>
            <a:r>
              <a:rPr lang="it-IT" dirty="0">
                <a:solidFill>
                  <a:srgbClr val="22186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 la caratterizzazione e per il monitoraggio.</a:t>
            </a:r>
          </a:p>
        </p:txBody>
      </p:sp>
    </p:spTree>
    <p:extLst>
      <p:ext uri="{BB962C8B-B14F-4D97-AF65-F5344CB8AC3E}">
        <p14:creationId xmlns:p14="http://schemas.microsoft.com/office/powerpoint/2010/main" val="27171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575</Words>
  <Application>Microsoft Macintosh PowerPoint</Application>
  <PresentationFormat>Widescreen</PresentationFormat>
  <Paragraphs>60</Paragraphs>
  <Slides>14</Slides>
  <Notes>13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Tema di Office</vt:lpstr>
      <vt:lpstr>Presentazione standard di PowerPoint</vt:lpstr>
      <vt:lpstr>SMART DAM</vt:lpstr>
      <vt:lpstr>Asset Registry</vt:lpstr>
      <vt:lpstr>BMS Bridge Management System</vt:lpstr>
      <vt:lpstr>BMS Bridge Management System</vt:lpstr>
      <vt:lpstr>SHM  Structural Health Monitoring</vt:lpstr>
      <vt:lpstr>Early Warning</vt:lpstr>
      <vt:lpstr>DMS  Document Management System</vt:lpstr>
      <vt:lpstr>Digital Twin</vt:lpstr>
      <vt:lpstr>Digital Twin: AI vs FEM Updating</vt:lpstr>
      <vt:lpstr>Case Study: RFI - Rete Ferroviaria italiana</vt:lpstr>
      <vt:lpstr>Presentazione standard di PowerPoint</vt:lpstr>
      <vt:lpstr>Presentazione standard di PowerPoint</vt:lpstr>
      <vt:lpstr>Case Study: CAS - Consorzio Autostrade Siciliane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alberto cavallaro</dc:creator>
  <cp:lastModifiedBy>alberto cavallaro</cp:lastModifiedBy>
  <cp:revision>57</cp:revision>
  <dcterms:created xsi:type="dcterms:W3CDTF">2023-09-07T15:27:23Z</dcterms:created>
  <dcterms:modified xsi:type="dcterms:W3CDTF">2023-09-22T16:13:00Z</dcterms:modified>
</cp:coreProperties>
</file>